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9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6" r:id="rId11"/>
    <p:sldId id="267" r:id="rId12"/>
    <p:sldId id="274" r:id="rId13"/>
    <p:sldId id="269" r:id="rId14"/>
    <p:sldId id="270" r:id="rId15"/>
    <p:sldId id="271" r:id="rId16"/>
    <p:sldId id="272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7/4/2025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28895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21071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81487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2253076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73390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7/4/2025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18319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7/4/2025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75712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49113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36780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14610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96137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55523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7/4/2025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77169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7/4/2025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62407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7/4/2025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3205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22620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8129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7/4/2025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618294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jp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google.com/search?sca_esv=63da0d7b448ad6d2&amp;sxsrf=ADLYWIIzhhYht3fL4SDE-BbHNjrLhaskew%3A1730982623524&amp;q=alienide%2Binteractive%2Baddress&amp;ludocid=11098643580597242619&amp;sa=X&amp;ved=2ahUKEwjOx4zjnMqJAxWPR2wGHQj4KYwQ6BN6BAglEAI" TargetMode="External"/><Relationship Id="rId5" Type="http://schemas.openxmlformats.org/officeDocument/2006/relationships/hyperlink" Target="https://www.dream71.com/" TargetMode="External"/><Relationship Id="rId4" Type="http://schemas.openxmlformats.org/officeDocument/2006/relationships/hyperlink" Target="mailto:info@dream71.com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55E78-7850-4DBF-B945-EF9BAAA6939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marL="0" marR="0" indent="0" rtl="0">
              <a:spcBef>
                <a:spcPts val="0"/>
              </a:spcBef>
              <a:spcAft>
                <a:spcPts val="0"/>
              </a:spcAft>
            </a:pPr>
            <a:r>
              <a:rPr lang="en-US" sz="2800" b="1" i="0" dirty="0">
                <a:solidFill>
                  <a:schemeClr val="bg1"/>
                </a:solidFill>
                <a:effectLst/>
                <a:latin typeface="Raleway" panose="020B0604020202020204" pitchFamily="2" charset="0"/>
                <a:ea typeface="Raleway" panose="020B0604020202020204" pitchFamily="2" charset="0"/>
                <a:cs typeface="Times New Roman" panose="02020603050405020304" pitchFamily="18" charset="0"/>
              </a:rPr>
              <a:t>Presentation on </a:t>
            </a:r>
            <a:br>
              <a:rPr lang="en-US" sz="2800" dirty="0">
                <a:solidFill>
                  <a:schemeClr val="bg1"/>
                </a:solidFill>
                <a:effectLst/>
                <a:latin typeface="Raleway" panose="020B0604020202020204" pitchFamily="2" charset="0"/>
                <a:cs typeface="Times New Roman" panose="02020603050405020304" pitchFamily="18" charset="0"/>
              </a:rPr>
            </a:br>
            <a:r>
              <a:rPr lang="en-US" sz="2800" b="1" kern="0" dirty="0">
                <a:solidFill>
                  <a:schemeClr val="bg1"/>
                </a:solidFill>
                <a:effectLst/>
                <a:latin typeface="Raleway" panose="020B0604020202020204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Implementation and Evaluation of </a:t>
            </a:r>
            <a:br>
              <a:rPr lang="en-US" sz="2800" b="1" kern="0" dirty="0">
                <a:solidFill>
                  <a:schemeClr val="bg1"/>
                </a:solidFill>
                <a:effectLst/>
                <a:latin typeface="Raleway" panose="020B0604020202020204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800" b="1" kern="0" dirty="0">
                <a:solidFill>
                  <a:schemeClr val="bg1"/>
                </a:solidFill>
                <a:effectLst/>
                <a:latin typeface="Raleway" panose="020B0604020202020204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SOFTWARE QUALITY ASSURANCE </a:t>
            </a:r>
            <a:endParaRPr lang="en-US" sz="2800" b="1" dirty="0">
              <a:solidFill>
                <a:schemeClr val="bg1"/>
              </a:solidFill>
              <a:latin typeface="Raleway" panose="020B0604020202020204" pitchFamily="2" charset="0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2FA924B-4AA4-478D-A33D-CFEC74AC97A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marL="0" marR="0" indent="0" algn="l" rtl="0">
              <a:spcBef>
                <a:spcPts val="0"/>
              </a:spcBef>
              <a:spcAft>
                <a:spcPts val="0"/>
              </a:spcAft>
            </a:pPr>
            <a:r>
              <a:rPr lang="en-US" sz="1700" b="1" i="0" dirty="0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Presented by: MD </a:t>
            </a:r>
            <a:r>
              <a:rPr lang="en-US" sz="1700" b="1" i="0" dirty="0" err="1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DELwar</a:t>
            </a:r>
            <a:r>
              <a:rPr lang="en-US" sz="1700" b="1" i="0" dirty="0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Hossain </a:t>
            </a:r>
            <a:r>
              <a:rPr lang="en-US" sz="1700" b="1" i="0" dirty="0" err="1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mojumder</a:t>
            </a:r>
            <a:endParaRPr lang="en-US" sz="1700" dirty="0">
              <a:solidFill>
                <a:schemeClr val="accent5">
                  <a:lumMod val="20000"/>
                  <a:lumOff val="80000"/>
                </a:schemeClr>
              </a:solidFill>
              <a:effectLst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0" marR="0" indent="0" algn="l" rtl="0">
              <a:spcBef>
                <a:spcPts val="0"/>
              </a:spcBef>
              <a:spcAft>
                <a:spcPts val="0"/>
              </a:spcAft>
            </a:pPr>
            <a:r>
              <a:rPr lang="en-US" sz="1700" b="1" i="0" dirty="0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Id:2021000010022</a:t>
            </a:r>
          </a:p>
          <a:p>
            <a:pPr marL="0" marR="0" indent="0" algn="l" rtl="0">
              <a:spcBef>
                <a:spcPts val="0"/>
              </a:spcBef>
              <a:spcAft>
                <a:spcPts val="0"/>
              </a:spcAft>
            </a:pPr>
            <a:r>
              <a:rPr lang="en-US" sz="1700" dirty="0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Batch: 10 (CSE)</a:t>
            </a:r>
          </a:p>
          <a:p>
            <a:pPr marL="0" marR="0" indent="0" algn="l" rtl="0">
              <a:spcBef>
                <a:spcPts val="0"/>
              </a:spcBef>
              <a:spcAft>
                <a:spcPts val="0"/>
              </a:spcAft>
            </a:pPr>
            <a:r>
              <a:rPr lang="en-US" sz="1700" b="1" i="0" dirty="0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Southeast University</a:t>
            </a:r>
            <a:endParaRPr lang="en-US" sz="1700" dirty="0">
              <a:solidFill>
                <a:schemeClr val="accent5">
                  <a:lumMod val="20000"/>
                  <a:lumOff val="80000"/>
                </a:schemeClr>
              </a:solidFill>
              <a:effectLst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0" marR="0" indent="0" algn="l" rtl="0">
              <a:spcBef>
                <a:spcPts val="0"/>
              </a:spcBef>
              <a:spcAft>
                <a:spcPts val="0"/>
              </a:spcAft>
            </a:pPr>
            <a:r>
              <a:rPr lang="en-US" sz="1700" b="1" dirty="0">
                <a:solidFill>
                  <a:schemeClr val="accent5">
                    <a:lumMod val="20000"/>
                    <a:lumOff val="8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05 </a:t>
            </a:r>
            <a:r>
              <a:rPr lang="en-US" sz="1700" b="1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july</a:t>
            </a:r>
            <a:r>
              <a:rPr lang="en-US" sz="1700" b="1" i="0" dirty="0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2025</a:t>
            </a:r>
            <a:endParaRPr lang="en-US" sz="1700" dirty="0">
              <a:solidFill>
                <a:schemeClr val="accent5">
                  <a:lumMod val="20000"/>
                  <a:lumOff val="80000"/>
                </a:schemeClr>
              </a:solidFill>
              <a:effectLst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10945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E3A15-5A9E-434F-89C5-C5DCB4935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" sz="3200" b="1" u="sng" dirty="0">
                <a:solidFill>
                  <a:schemeClr val="bg1"/>
                </a:solidFill>
                <a:latin typeface="Raleway" panose="020B0604020202020204" pitchFamily="2" charset="0"/>
              </a:rPr>
              <a:t>Projects Overview</a:t>
            </a:r>
            <a:endParaRPr lang="en-US" sz="3200" b="1" u="sng" dirty="0">
              <a:solidFill>
                <a:schemeClr val="bg1"/>
              </a:solidFill>
              <a:latin typeface="Raleway" panose="020B0604020202020204" pitchFamily="2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E905B88-4208-44EA-9EF8-887A4209242E}"/>
              </a:ext>
            </a:extLst>
          </p:cNvPr>
          <p:cNvGrpSpPr/>
          <p:nvPr/>
        </p:nvGrpSpPr>
        <p:grpSpPr>
          <a:xfrm>
            <a:off x="1289197" y="1971582"/>
            <a:ext cx="5281933" cy="2161054"/>
            <a:chOff x="-3682" y="0"/>
            <a:chExt cx="6795007" cy="260985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FE2281C-1AB5-448C-A2E2-3F77B89D2289}"/>
                </a:ext>
              </a:extLst>
            </p:cNvPr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2438400" y="0"/>
              <a:ext cx="1943100" cy="260985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DFF257F-BA3D-4DCD-946A-C843E1094201}"/>
                </a:ext>
              </a:extLst>
            </p:cNvPr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4695825" y="0"/>
              <a:ext cx="2095500" cy="249555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63B7835-2852-446E-BB11-62A71E97817D}"/>
                </a:ext>
              </a:extLst>
            </p:cNvPr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-3682" y="27909"/>
              <a:ext cx="2127504" cy="2554224"/>
            </a:xfrm>
            <a:prstGeom prst="rect">
              <a:avLst/>
            </a:prstGeom>
          </p:spPr>
        </p:pic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5F281B05-3873-4542-A5AB-725C4003B63D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6257365" y="4310719"/>
            <a:ext cx="4948518" cy="2066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0451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66EBD-93AC-426C-AD10-4BA177F4A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" sz="3400" b="1" u="sng" dirty="0">
                <a:solidFill>
                  <a:schemeClr val="bg1"/>
                </a:solidFill>
                <a:latin typeface="Raleway" panose="020B0604020202020204" pitchFamily="2" charset="0"/>
              </a:rPr>
              <a:t>Projects Overview</a:t>
            </a:r>
            <a:endParaRPr lang="en-US" sz="3400" b="1" u="sng" dirty="0">
              <a:solidFill>
                <a:schemeClr val="bg1"/>
              </a:solidFill>
              <a:latin typeface="Raleway" panose="020B0604020202020204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1D7A18-88A6-4B9B-A529-3082CB7A21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49487"/>
            <a:ext cx="3887788" cy="2699031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Projects Worked On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:</a:t>
            </a:r>
            <a:endParaRPr lang="en-US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0" indent="0">
              <a:buNone/>
            </a:pPr>
            <a:r>
              <a:rPr lang="en-US" sz="200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Intelligent Land Knowledge Management System (</a:t>
            </a:r>
            <a:r>
              <a:rPr lang="en-US" sz="2000" dirty="0" err="1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iLKMS</a:t>
            </a:r>
            <a:r>
              <a:rPr lang="en-US" sz="200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) – Ministry of Land.</a:t>
            </a:r>
            <a:endParaRPr lang="en-US" sz="20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4A7C21-D8E3-462F-BC34-E8D0A0F92A4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418732" y="743557"/>
            <a:ext cx="4805080" cy="23894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5421DE4-2657-488A-BE5F-1D03CC449DC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418732" y="3429001"/>
            <a:ext cx="4805080" cy="2460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3700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B02A-01D1-43F5-ADD2-CC3C7C565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sz="3600" b="1" u="sng" dirty="0">
                <a:solidFill>
                  <a:schemeClr val="bg1"/>
                </a:solidFill>
                <a:latin typeface="Raleway" panose="020B0604020202020204" pitchFamily="2" charset="0"/>
              </a:rPr>
              <a:t>Projects Overview</a:t>
            </a:r>
            <a:endParaRPr lang="en-US" b="1" u="sng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DE8E6F-E79D-4A06-B18E-25BC83DC44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1" y="2249487"/>
            <a:ext cx="4676683" cy="3496889"/>
          </a:xfrm>
        </p:spPr>
        <p:txBody>
          <a:bodyPr/>
          <a:lstStyle/>
          <a:p>
            <a:pPr marL="0" marR="617855" indent="0" algn="just">
              <a:lnSpc>
                <a:spcPct val="110000"/>
              </a:lnSpc>
              <a:spcBef>
                <a:spcPts val="0"/>
              </a:spcBef>
              <a:spcAft>
                <a:spcPts val="25"/>
              </a:spcAft>
              <a:buNone/>
            </a:pPr>
            <a:r>
              <a:rPr 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Projects Worked On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:</a:t>
            </a:r>
            <a:endParaRPr lang="en-US" dirty="0">
              <a:effectLst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0" marR="617855" indent="0" algn="just">
              <a:lnSpc>
                <a:spcPct val="110000"/>
              </a:lnSpc>
              <a:spcBef>
                <a:spcPts val="0"/>
              </a:spcBef>
              <a:spcAft>
                <a:spcPts val="25"/>
              </a:spcAft>
              <a:buNone/>
            </a:pPr>
            <a:r>
              <a:rPr lang="en-US" sz="200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Educational Game for the Ministry of Education Timor-Leste.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6A0D82-377D-4EF2-AE80-2C976780B17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755341" y="1976062"/>
            <a:ext cx="5549153" cy="3496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6896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A7D35-3617-4375-BE53-AACC1170DC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sz="3600" b="1" u="sng" dirty="0">
                <a:solidFill>
                  <a:schemeClr val="bg1"/>
                </a:solidFill>
                <a:latin typeface="Raleway" panose="020B0604020202020204" pitchFamily="2" charset="0"/>
                <a:ea typeface="Arial"/>
                <a:cs typeface="Arial"/>
                <a:sym typeface="Arial"/>
              </a:rPr>
              <a:t>Learning Outcomes</a:t>
            </a:r>
            <a:endParaRPr lang="en-US" b="1" u="sng" dirty="0">
              <a:solidFill>
                <a:schemeClr val="bg1"/>
              </a:solidFill>
              <a:latin typeface="Raleway" panose="020B0604020202020204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E8D0D7-E32C-4271-9BF0-87DBC193D4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7832259" cy="3111407"/>
          </a:xfrm>
        </p:spPr>
        <p:txBody>
          <a:bodyPr/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 sz="2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Technical Skills</a:t>
            </a: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:</a:t>
            </a:r>
          </a:p>
          <a:p>
            <a:pPr marL="457200" lvl="0" indent="-3175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Manual and automated testing.</a:t>
            </a: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Use of SQA and project management tools.</a:t>
            </a: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en-US" sz="2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Project Management Skills</a:t>
            </a: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:</a:t>
            </a:r>
          </a:p>
          <a:p>
            <a:pPr marL="457200" lvl="0" indent="-3175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Agile and Scrum frameworks.</a:t>
            </a: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Resource and timeline management.</a:t>
            </a: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endParaRPr lang="en-US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endParaRPr lang="en-US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95790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BC205-ECE8-4552-B531-B13C5F331F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b="1" u="sng" dirty="0">
                <a:solidFill>
                  <a:schemeClr val="bg1"/>
                </a:solidFill>
                <a:latin typeface="Raleway" panose="020B0604020202020204" pitchFamily="2" charset="0"/>
              </a:rPr>
              <a:t>Conclusion and Future Goals</a:t>
            </a:r>
            <a:endParaRPr lang="en-US" b="1" u="sng" dirty="0">
              <a:solidFill>
                <a:schemeClr val="bg1"/>
              </a:solidFill>
              <a:latin typeface="Raleway" panose="020B0604020202020204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30EEE2-C887-4F82-8910-B022956A9D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 sz="20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Conclusion</a:t>
            </a:r>
            <a:r>
              <a: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:</a:t>
            </a:r>
          </a:p>
          <a:p>
            <a:pPr marL="457200" lvl="0" indent="-3175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Gained hands-on experience in SQA (Software Quality Assurance).</a:t>
            </a: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Acquired skills essential for the software industry.</a:t>
            </a: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en-US" sz="20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Future Goals</a:t>
            </a:r>
            <a:r>
              <a: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:</a:t>
            </a:r>
          </a:p>
          <a:p>
            <a:pPr marL="457200" lvl="0" indent="-3175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Further skill development in advanced testing tools and methodologies.</a:t>
            </a: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Continuing education in Agile project management.</a:t>
            </a: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endParaRPr lang="en-US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457200" lvl="1" indent="0">
              <a:buNone/>
            </a:pPr>
            <a:endParaRPr lang="en-US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44837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8F79C1-B62C-4F9E-9A16-61C7F257AF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4424" y="591928"/>
            <a:ext cx="9905998" cy="1478570"/>
          </a:xfrm>
        </p:spPr>
        <p:txBody>
          <a:bodyPr/>
          <a:lstStyle/>
          <a:p>
            <a:r>
              <a:rPr lang="en" b="1" u="sng" dirty="0">
                <a:solidFill>
                  <a:schemeClr val="bg1"/>
                </a:solidFill>
                <a:latin typeface="Raleway" panose="020B0604020202020204" pitchFamily="2" charset="0"/>
              </a:rPr>
              <a:t>Company Details</a:t>
            </a:r>
            <a:endParaRPr lang="en-US" b="1" u="sng" dirty="0">
              <a:solidFill>
                <a:schemeClr val="bg1"/>
              </a:solidFill>
              <a:latin typeface="Raleway" panose="020B0604020202020204" pitchFamily="2" charset="0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60221A3-E13C-4139-B48C-BE2C3278B2DC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46575" y="1357803"/>
            <a:ext cx="5891001" cy="27431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FC1FE84-DFE6-4FFC-92A2-66F59814634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646574" y="4127592"/>
            <a:ext cx="5891001" cy="71269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D767103-9875-4BCE-9FFF-4FDC3939BA02}"/>
              </a:ext>
            </a:extLst>
          </p:cNvPr>
          <p:cNvSpPr txBox="1"/>
          <p:nvPr/>
        </p:nvSpPr>
        <p:spPr>
          <a:xfrm>
            <a:off x="490279" y="2256884"/>
            <a:ext cx="5318850" cy="23442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1125" marR="1517650" indent="-6350" algn="l">
              <a:lnSpc>
                <a:spcPct val="110000"/>
              </a:lnSpc>
              <a:spcBef>
                <a:spcPts val="0"/>
              </a:spcBef>
              <a:spcAft>
                <a:spcPts val="615"/>
              </a:spcAft>
            </a:pPr>
            <a:r>
              <a:rPr lang="en-US" sz="2000" b="1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Email ID: </a:t>
            </a:r>
            <a:r>
              <a:rPr lang="en-US" sz="2000" b="1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info@dream71.com</a:t>
            </a:r>
            <a:endParaRPr lang="en-US" sz="2000" b="1" dirty="0">
              <a:effectLst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111125" marR="1517650" indent="-6350" algn="l">
              <a:lnSpc>
                <a:spcPct val="110000"/>
              </a:lnSpc>
              <a:spcBef>
                <a:spcPts val="0"/>
              </a:spcBef>
              <a:spcAft>
                <a:spcPts val="615"/>
              </a:spcAft>
            </a:pPr>
            <a:r>
              <a:rPr lang="en-US" sz="2000" b="1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Mobile: +8801715091734</a:t>
            </a:r>
            <a:endParaRPr lang="en-US" sz="2000" dirty="0">
              <a:effectLst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0" marR="0" indent="0" algn="l">
              <a:lnSpc>
                <a:spcPct val="107000"/>
              </a:lnSpc>
              <a:spcBef>
                <a:spcPts val="0"/>
              </a:spcBef>
              <a:spcAft>
                <a:spcPts val="1025"/>
              </a:spcAft>
            </a:pPr>
            <a:r>
              <a:rPr lang="en-US" sz="2000" b="1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Web: </a:t>
            </a:r>
            <a:r>
              <a:rPr lang="en-US" sz="2000" b="1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https://www.dream71.com</a:t>
            </a:r>
            <a:endParaRPr lang="en-US" sz="2000" b="1" dirty="0">
              <a:effectLst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0" marR="0" indent="0" algn="l">
              <a:lnSpc>
                <a:spcPct val="107000"/>
              </a:lnSpc>
              <a:spcBef>
                <a:spcPts val="0"/>
              </a:spcBef>
              <a:spcAft>
                <a:spcPts val="1025"/>
              </a:spcAft>
            </a:pPr>
            <a:r>
              <a:rPr lang="en-US" sz="2000" b="1" u="sng" strike="noStrike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Address</a:t>
            </a:r>
            <a:r>
              <a:rPr lang="en-US" sz="2000" b="1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: House No 16 ( Level 5 and 9) Block - A, </a:t>
            </a:r>
            <a:r>
              <a:rPr lang="en-US" sz="2000" b="1" dirty="0" err="1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Basundhara</a:t>
            </a:r>
            <a:r>
              <a:rPr lang="en-US" sz="2000" b="1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R/A, Main Road, Dhaka-1229,Bangladesh. </a:t>
            </a:r>
            <a:endParaRPr lang="en-US" sz="2000" dirty="0">
              <a:effectLst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42527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9D3D05-8D01-473D-808A-80FFB83D5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b="1" u="sng" dirty="0">
                <a:solidFill>
                  <a:schemeClr val="bg1"/>
                </a:solidFill>
                <a:latin typeface="Raleway" panose="020B0604020202020204" pitchFamily="2" charset="0"/>
              </a:rPr>
              <a:t>Acknowledgments</a:t>
            </a:r>
            <a:endParaRPr lang="en-US" b="1" u="sng" dirty="0">
              <a:solidFill>
                <a:schemeClr val="bg1"/>
              </a:solidFill>
              <a:latin typeface="Raleway" panose="020B0604020202020204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61D90B-EE2F-4AA3-AC48-A8BA3007D1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0" indent="-3238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lang="en-US" sz="20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Special Thanks</a:t>
            </a:r>
            <a:r>
              <a: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 </a:t>
            </a:r>
            <a:r>
              <a:rPr lang="en-US" sz="20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to</a:t>
            </a:r>
            <a:r>
              <a: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:</a:t>
            </a:r>
          </a:p>
          <a:p>
            <a:pPr marL="914400" lvl="1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○"/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Mentors at Dream71 Bangladesh Ltd.</a:t>
            </a:r>
          </a:p>
          <a:p>
            <a:pPr marL="914400" lvl="1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○"/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University supervisors and professors.</a:t>
            </a: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endParaRPr lang="en-US" sz="20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endParaRPr lang="en-US" sz="20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90889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C5C835-FEB8-4A63-9CC9-DAA4D8EE63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sz="3600" b="1" u="sng" dirty="0">
                <a:solidFill>
                  <a:schemeClr val="bg1"/>
                </a:solidFill>
                <a:latin typeface="Raleway" panose="020B0604020202020204" pitchFamily="2" charset="0"/>
              </a:rPr>
              <a:t>Internship Overview</a:t>
            </a:r>
            <a:r>
              <a:rPr lang="en" sz="3600" u="sng" dirty="0">
                <a:solidFill>
                  <a:schemeClr val="bg1"/>
                </a:solidFill>
                <a:latin typeface="Raleway" panose="020B0604020202020204" pitchFamily="2" charset="0"/>
              </a:rPr>
              <a:t>:</a:t>
            </a:r>
            <a:r>
              <a:rPr lang="en" sz="2000" u="sng" dirty="0">
                <a:solidFill>
                  <a:schemeClr val="bg1"/>
                </a:solidFill>
                <a:latin typeface="Raleway" panose="020B0604020202020204" pitchFamily="2" charset="0"/>
              </a:rPr>
              <a:t> </a:t>
            </a:r>
            <a:endParaRPr lang="en-US" u="sng" dirty="0">
              <a:solidFill>
                <a:schemeClr val="bg1"/>
              </a:solidFill>
              <a:latin typeface="Raleway" panose="020B0604020202020204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0553E0-D6DF-4CFE-A6D3-3C5E3A1FFE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 sz="2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Practical experience in SQA </a:t>
            </a:r>
            <a:r>
              <a:rPr 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(Software Quality Assurance) </a:t>
            </a:r>
            <a:r>
              <a:rPr lang="en-US" sz="2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at Dream71 Bangladesh Ltd.</a:t>
            </a: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Key Learning Areas:</a:t>
            </a:r>
          </a:p>
          <a:p>
            <a:pPr marL="457200" lvl="0" indent="-3175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-US" sz="2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Website testing techniques and tools.</a:t>
            </a: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-US" sz="2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Project management in SDLC (Software Development Life Cycle.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35646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AE9B66-4CF3-446F-A9C8-190C861F9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u="sng" kern="0" dirty="0">
                <a:solidFill>
                  <a:schemeClr val="bg1"/>
                </a:solidFill>
                <a:effectLst/>
                <a:latin typeface="Raleway" panose="020B0604020202020204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SOFTWARE </a:t>
            </a:r>
            <a:r>
              <a:rPr lang="en" b="1" u="sng" dirty="0">
                <a:solidFill>
                  <a:schemeClr val="bg1"/>
                </a:solidFill>
                <a:latin typeface="Raleway" panose="020B0604020202020204" pitchFamily="2" charset="0"/>
              </a:rPr>
              <a:t>Quality Assurance (SQA)</a:t>
            </a:r>
            <a:endParaRPr lang="en-US" b="1" u="sng" dirty="0">
              <a:solidFill>
                <a:schemeClr val="bg1"/>
              </a:solidFill>
              <a:latin typeface="Raleway" panose="020B0604020202020204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DDCDAF-59BF-4537-B6BD-0AD6200AA8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49487"/>
            <a:ext cx="5662800" cy="3810654"/>
          </a:xfrm>
        </p:spPr>
        <p:txBody>
          <a:bodyPr/>
          <a:lstStyle/>
          <a:p>
            <a:pPr marL="0" indent="0">
              <a:lnSpc>
                <a:spcPct val="115000"/>
              </a:lnSpc>
              <a:spcBef>
                <a:spcPts val="0"/>
              </a:spcBef>
              <a:buSzPts val="1300"/>
              <a:buNone/>
            </a:pPr>
            <a:r>
              <a:rPr lang="en-US" sz="2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Definition</a:t>
            </a: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: 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E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nsuring software meets defined quality standards through planned and systematic activities.</a:t>
            </a:r>
            <a:endParaRPr lang="en-US" sz="2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en-US" sz="2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Key Practices</a:t>
            </a: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:</a:t>
            </a:r>
          </a:p>
          <a:p>
            <a:pPr marL="457200" lvl="0" indent="-3175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Test planning, Defect tracking, and Process audits.</a:t>
            </a: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Tools like Postman, JMeter, and Trello.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ABDF93-366A-49F7-90A7-1E8D12A8214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661747" y="2626005"/>
            <a:ext cx="4750323" cy="2506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5949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27A53D-172A-442D-9677-DB9FFFD18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sz="3600" b="1" u="sng" dirty="0">
                <a:solidFill>
                  <a:srgbClr val="000000"/>
                </a:solidFill>
                <a:latin typeface="Raleway" panose="020B0604020202020204" pitchFamily="2" charset="0"/>
                <a:ea typeface="Arial"/>
                <a:cs typeface="Arial" panose="020B0604020202020204" pitchFamily="34" charset="0"/>
                <a:sym typeface="Arial"/>
              </a:rPr>
              <a:t>Project Management Overview</a:t>
            </a:r>
            <a:endParaRPr lang="en-US" b="1" u="sng" dirty="0">
              <a:latin typeface="Raleway" panose="020B0604020202020204" pitchFamily="2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F98402-C45F-4E73-988C-CBAE701DCB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 sz="2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Role in SDLC</a:t>
            </a: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: Initiation, planning, execution, monitoring and closure.</a:t>
            </a: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en-US" sz="2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Key Tools and Techniques</a:t>
            </a: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:</a:t>
            </a:r>
          </a:p>
          <a:p>
            <a:pPr marL="457200" lvl="0" indent="-3175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Agile and scrum methodologies.</a:t>
            </a: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Tools like Jira, Trello, TestRail</a:t>
            </a:r>
            <a:r>
              <a:rPr lang="en-US" sz="2400" dirty="0"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86464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A3C0E1-3BF0-4274-9F20-79CAFDDC3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sz="3600" b="1" u="sng" dirty="0">
                <a:solidFill>
                  <a:schemeClr val="bg1"/>
                </a:solidFill>
                <a:latin typeface="Raleway" panose="020B0604020202020204" pitchFamily="2" charset="0"/>
              </a:rPr>
              <a:t>Internship Projects Overview</a:t>
            </a:r>
            <a:endParaRPr lang="en-US" b="1" u="sng" dirty="0">
              <a:solidFill>
                <a:schemeClr val="bg1"/>
              </a:solidFill>
              <a:latin typeface="Raleway" panose="020B0604020202020204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024B54-54B4-4D5B-9E95-77FCC547D8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 sz="2800" b="1" dirty="0">
                <a:latin typeface="Arial"/>
                <a:ea typeface="Arial"/>
                <a:cs typeface="Arial"/>
                <a:sym typeface="Arial"/>
              </a:rPr>
              <a:t>Projects Worked On</a:t>
            </a:r>
            <a:r>
              <a:rPr lang="en-US" sz="2800" dirty="0">
                <a:latin typeface="Arial"/>
                <a:ea typeface="Arial"/>
                <a:cs typeface="Arial"/>
                <a:sym typeface="Arial"/>
              </a:rPr>
              <a:t>:</a:t>
            </a:r>
          </a:p>
          <a:p>
            <a:pPr marL="457200" lvl="0" indent="-3238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lang="en-US" sz="2600" b="1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Re-designing, Management and Maintenance of IT infrastructure and Online System of NGOAB Collaborated with UNDP and NGOAB by ISPAT project</a:t>
            </a:r>
            <a:r>
              <a:rPr lang="en-US" sz="2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.</a:t>
            </a: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lang="en-US" sz="2600" b="1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DLS (Department of Livestock Services) License Management System (Category-2 License)</a:t>
            </a:r>
            <a:r>
              <a:rPr lang="en-US" sz="2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.</a:t>
            </a: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lang="en-US" sz="2600" b="1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Department of Shipping (DoS) – Inland Crew Certification Management System</a:t>
            </a:r>
            <a:r>
              <a:rPr lang="en-US" sz="2400" dirty="0"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lang="en-US" sz="2600" b="1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Intelligent Land Knowledge Management System (</a:t>
            </a:r>
            <a:r>
              <a:rPr lang="en-US" sz="2600" b="1" dirty="0" err="1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iLKMS</a:t>
            </a:r>
            <a:r>
              <a:rPr lang="en-US" sz="2600" b="1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) – Ministry of Land. </a:t>
            </a: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lang="en-US" sz="2600" b="1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Educational Game for the Ministry of Education Timor-Leste.</a:t>
            </a:r>
            <a:endParaRPr lang="en-US" sz="2600" b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22768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A8E3B1-B5C1-45A3-93AA-9B51F9F4A1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5908" y="661848"/>
            <a:ext cx="9905998" cy="1478570"/>
          </a:xfrm>
        </p:spPr>
        <p:txBody>
          <a:bodyPr/>
          <a:lstStyle/>
          <a:p>
            <a:r>
              <a:rPr lang="en" sz="3600" b="1" u="sng" dirty="0">
                <a:solidFill>
                  <a:schemeClr val="bg1"/>
                </a:solidFill>
                <a:latin typeface="Raleway" panose="020B0604020202020204" pitchFamily="2" charset="0"/>
              </a:rPr>
              <a:t>Projects Overview</a:t>
            </a:r>
            <a:endParaRPr lang="en-US" b="1" u="sng" dirty="0">
              <a:solidFill>
                <a:schemeClr val="bg1"/>
              </a:solidFill>
              <a:latin typeface="Raleway" panose="020B0604020202020204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AA8426-499D-4ADC-BA1C-2E99701F05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49487"/>
            <a:ext cx="5035270" cy="3541714"/>
          </a:xfrm>
        </p:spPr>
        <p:txBody>
          <a:bodyPr/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 sz="28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Projects Worked On</a:t>
            </a:r>
            <a:r>
              <a:rPr lang="en-US" sz="2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: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Re-designing, Management and Maintenance of IT infrastructure and Online System of NGOAB, Collaborated with UNDP and NGOAB by the ISPAT project.</a:t>
            </a:r>
            <a:endParaRPr lang="en-US" sz="18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7ED632-5618-4719-BBAE-566962044C3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391835" y="702936"/>
            <a:ext cx="5136497" cy="2589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F35713D-1F2E-4F22-A3E5-5E7A9F85F04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391835" y="3333424"/>
            <a:ext cx="5136497" cy="2368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3521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75FDAC-D19F-4952-BA7B-6423EF3CB3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369162"/>
            <a:ext cx="9905998" cy="1478570"/>
          </a:xfrm>
        </p:spPr>
        <p:txBody>
          <a:bodyPr/>
          <a:lstStyle/>
          <a:p>
            <a:r>
              <a:rPr lang="en" sz="3600" b="1" u="sng" dirty="0">
                <a:solidFill>
                  <a:schemeClr val="bg1"/>
                </a:solidFill>
                <a:latin typeface="Raleway" panose="020B0604020202020204" pitchFamily="2" charset="0"/>
              </a:rPr>
              <a:t>Projects Overview</a:t>
            </a:r>
            <a:endParaRPr lang="en-US" b="1" u="sng" dirty="0">
              <a:solidFill>
                <a:schemeClr val="bg1"/>
              </a:solidFill>
              <a:latin typeface="Raleway" panose="020B0604020202020204" pitchFamily="2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888063B-1B66-4505-A445-70B4A95D6EB4}"/>
              </a:ext>
            </a:extLst>
          </p:cNvPr>
          <p:cNvGrpSpPr/>
          <p:nvPr/>
        </p:nvGrpSpPr>
        <p:grpSpPr>
          <a:xfrm>
            <a:off x="1429717" y="1713702"/>
            <a:ext cx="6445624" cy="2427527"/>
            <a:chOff x="0" y="-2574"/>
            <a:chExt cx="7067550" cy="284102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5B7D907-B70E-4E18-9C74-7CC17D7504DA}"/>
                </a:ext>
              </a:extLst>
            </p:cNvPr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4486275" y="361950"/>
              <a:ext cx="2581275" cy="182880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C188657-1ED4-4366-8A44-7A27AF9B1436}"/>
                </a:ext>
              </a:extLst>
            </p:cNvPr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2095500" cy="283845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DEC322C-C0C1-42D2-BE86-07C1ABAA0353}"/>
                </a:ext>
              </a:extLst>
            </p:cNvPr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2272030" y="-2574"/>
              <a:ext cx="2157984" cy="2737104"/>
            </a:xfrm>
            <a:prstGeom prst="rect">
              <a:avLst/>
            </a:prstGeom>
          </p:spPr>
        </p:pic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DAC0F26C-660E-4BD8-9B37-9028A685E031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1429717" y="4239840"/>
            <a:ext cx="6109601" cy="2248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686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C8841A-0736-4677-A2CB-EF4FEEE74A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sz="3600" b="1" u="sng" dirty="0">
                <a:solidFill>
                  <a:schemeClr val="bg1"/>
                </a:solidFill>
                <a:latin typeface="Raleway" panose="020B0604020202020204" pitchFamily="2" charset="0"/>
              </a:rPr>
              <a:t>Projects Overview</a:t>
            </a:r>
            <a:endParaRPr lang="en-US" b="1" u="sng" dirty="0">
              <a:solidFill>
                <a:schemeClr val="bg1"/>
              </a:solidFill>
              <a:latin typeface="Raleway" panose="020B0604020202020204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E60D6-1F26-4277-B989-AA93B60C1C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4506353" cy="3541714"/>
          </a:xfrm>
        </p:spPr>
        <p:txBody>
          <a:bodyPr/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 sz="2800" b="1" dirty="0">
                <a:latin typeface="Arial"/>
                <a:ea typeface="Arial"/>
                <a:cs typeface="Arial"/>
                <a:sym typeface="Arial"/>
              </a:rPr>
              <a:t>Projects Worked On</a:t>
            </a:r>
            <a:r>
              <a:rPr lang="en-US" sz="2800" dirty="0">
                <a:latin typeface="Arial"/>
                <a:ea typeface="Arial"/>
                <a:cs typeface="Arial"/>
                <a:sym typeface="Arial"/>
              </a:rPr>
              <a:t>:</a:t>
            </a:r>
            <a:endParaRPr lang="en-US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 sz="200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Department of Livestock Services (DLS) – Category-2 License Management System.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3B729C6-CC8A-4995-9FE9-86630BFBC8F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292811" y="3429000"/>
            <a:ext cx="4850319" cy="250563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C36B23A-A90E-44D2-81A9-FD990EAF996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292811" y="676365"/>
            <a:ext cx="4850319" cy="2644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7437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10FF4B-049C-4144-A8C9-EBE6FDD3DE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sz="3600" b="1" u="sng" dirty="0">
                <a:solidFill>
                  <a:schemeClr val="bg1"/>
                </a:solidFill>
                <a:latin typeface="Raleway" panose="020B0604020202020204" pitchFamily="2" charset="0"/>
              </a:rPr>
              <a:t>Projects Overview</a:t>
            </a:r>
            <a:endParaRPr lang="en-US" b="1" u="sng" dirty="0">
              <a:solidFill>
                <a:schemeClr val="bg1"/>
              </a:solidFill>
              <a:latin typeface="Raleway" panose="020B0604020202020204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942D7D-3A1B-4F7C-995C-964EF1315F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4" y="2249487"/>
            <a:ext cx="4569104" cy="2403195"/>
          </a:xfrm>
        </p:spPr>
        <p:txBody>
          <a:bodyPr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 sz="2800" b="1" dirty="0">
                <a:latin typeface="Arial"/>
                <a:ea typeface="Arial"/>
                <a:cs typeface="Arial"/>
                <a:sym typeface="Arial"/>
              </a:rPr>
              <a:t>Projects Worked On</a:t>
            </a:r>
            <a:r>
              <a:rPr lang="en-US" sz="2800" dirty="0">
                <a:latin typeface="Arial"/>
                <a:ea typeface="Arial"/>
                <a:cs typeface="Arial"/>
                <a:sym typeface="Arial"/>
              </a:rPr>
              <a:t>:</a:t>
            </a:r>
            <a:endParaRPr lang="en-US" sz="24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rPr lang="en-US" sz="200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Department of Shipping (DoS) – Inland Crew Certification Management System.</a:t>
            </a:r>
            <a:endParaRPr lang="en-US" sz="20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1B257B-9328-40F6-AC5A-2ACA5DB390E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369425" y="989597"/>
            <a:ext cx="4809846" cy="23302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2279C41-BC19-4400-BAAF-9678F836478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369425" y="3496212"/>
            <a:ext cx="4809846" cy="2312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80701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heme1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1" id="{D4F45BCF-B5A9-4943-BF2F-3EA6277439F7}" vid="{00D68167-A7AC-4F9A-A9D8-E52DAE34156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Theme1</Template>
  <TotalTime>1530</TotalTime>
  <Words>473</Words>
  <Application>Microsoft Office PowerPoint</Application>
  <PresentationFormat>Widescreen</PresentationFormat>
  <Paragraphs>68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Lato</vt:lpstr>
      <vt:lpstr>Raleway</vt:lpstr>
      <vt:lpstr>Tw Cen MT</vt:lpstr>
      <vt:lpstr>Theme1</vt:lpstr>
      <vt:lpstr>Presentation on  Implementation and Evaluation of  SOFTWARE QUALITY ASSURANCE </vt:lpstr>
      <vt:lpstr>Internship Overview: </vt:lpstr>
      <vt:lpstr>SOFTWARE Quality Assurance (SQA)</vt:lpstr>
      <vt:lpstr>Project Management Overview</vt:lpstr>
      <vt:lpstr>Internship Projects Overview</vt:lpstr>
      <vt:lpstr>Projects Overview</vt:lpstr>
      <vt:lpstr>Projects Overview</vt:lpstr>
      <vt:lpstr>Projects Overview</vt:lpstr>
      <vt:lpstr>Projects Overview</vt:lpstr>
      <vt:lpstr>Projects Overview</vt:lpstr>
      <vt:lpstr>Projects Overview</vt:lpstr>
      <vt:lpstr>Projects Overview</vt:lpstr>
      <vt:lpstr>Learning Outcomes</vt:lpstr>
      <vt:lpstr>Conclusion and Future Goals</vt:lpstr>
      <vt:lpstr>Company Details</vt:lpstr>
      <vt:lpstr>Acknowledgments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on  Implementation and Evaluation of  SOFTWARE QUALITY ASSURANCE </dc:title>
  <dc:creator>Hossain Munna</dc:creator>
  <cp:lastModifiedBy>Hossain Munna</cp:lastModifiedBy>
  <cp:revision>3</cp:revision>
  <dcterms:created xsi:type="dcterms:W3CDTF">2025-07-03T12:26:17Z</dcterms:created>
  <dcterms:modified xsi:type="dcterms:W3CDTF">2025-07-04T17:56:31Z</dcterms:modified>
</cp:coreProperties>
</file>